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to today's Space Tech lesson on Katherine Johnson (human spaceflight &amp; orbital mechanics). Say: "Today we're going to meet Katherine Johnson, The Trajectory Trailblazer, and find out how their work helped us explore space." Point out that everyone has a companion worksheet to complete as we 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Katherine Johnson. Narrate: Katherine Johnson was born in West Virginia in 1918 and showed a gift for mathematics from a very young age. She graduated from college at just 18 years old and later joined the group that would become NASA, where she worked as a research mathematician. At NASA, Katherine calculated trajectories, the curved paths that spacecraft follow through space. In 1961 her calculations helped launch Alan Shepard, the first American in space. Her work required incredible precision, because even a tiny error could send a spacecraft off course. Ask students what they already know about human spaceflight &amp; orbital mechanics.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Continue the story: In 1962, astronaut John Glenn prepared to become the first American to orbit Earth aboard Friendship 7. NASA had begun using electronic computers, but Glenn did not fully trust the new machines. He asked engineers to "get the girl" to check the numbers by hand, meaning Katherine. She spent days recomputing the flight, and her answers matched the computer. Glenn flew safely. Katherine went on to help with the Apollo missions to the Moon and the Space Shuttle program. In 2015 she received the Presidential Medal of Freedom, and her story reached millions through the book and film "Hidden Figures." She died in 2020 at the age of 101. Emphasize why this was a breakthrough in space technology.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students read the worksheet passage independently or in pairs (about 5 minutes). Circulate and support. Then move into the comprehension discussion.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Work through the comprehension questions together. Suggested answers:
1) A trajectory is the curved path a spacecraft follows. It was important because a tiny error could send the spacecraft off course, so the math had to be extremely precise.
2) He did not fully trust the new electronic computers and wanted a trusted human to confirm the calculations were correct before risking his life.
3) The Apollo missions to the Moon and the Space Shuttle program.
4) Through the book and film "Hidden Figures," and she was awarded the Presidential Medal of Freedom in 2015.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discussion / think-pair-share: "For many years, Katherine Johnson's contributions were not widely known. Why do you think some important scientists and their achievements go unrecognized for a long time, and why does it matter that we tell their stories now?" There is no single right answer — encourage reasoning. Sample response: Sample answer: Because of segregation and gender discrimination, the work of Black women like Katherine was often overlooked or uncredited. Telling their stories now gives them deserved recognition and shows young people of all backgrounds that they can succeed in science and math.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Guide the Orbiting Earth with Friendship 7 activity on the worksheet. Setup: John Glenn's capsule Friendship 7 traveled at about 28,000 km/h. One full orbit around Earth is about 42,000 km long, and Glenn completed 3 orbits. Use speed, distance, and time to check the flight.
Answers:
Step 1: 126,000 km
Step 2: 1.5 hours
Step 3: 4.5 hours
Step 4: 270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Summarize the lesson's big takeaway and connect Katherine Johnson's work to today's space exploration. Congratulate students and collect worksheets.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1B4B"/>
        </a:solidFill>
      </p:bgPr>
    </p:bg>
    <p:spTree>
      <p:nvGrpSpPr>
        <p:cNvPr id="1" name=""/>
        <p:cNvGrpSpPr/>
        <p:nvPr/>
      </p:nvGrpSpPr>
      <p:grpSpPr>
        <a:xfrm>
          <a:off x="0" y="0"/>
          <a:ext cx="0" cy="0"/>
          <a:chOff x="0" y="0"/>
          <a:chExt cx="0" cy="0"/>
        </a:xfrm>
      </p:grpSpPr>
      <p:sp>
        <p:nvSpPr>
          <p:cNvPr id="2" name="Text 0"/>
          <p:cNvSpPr/>
          <p:nvPr/>
        </p:nvSpPr>
        <p:spPr>
          <a:xfrm>
            <a:off x="731520" y="1554480"/>
            <a:ext cx="10698480" cy="457200"/>
          </a:xfrm>
          <a:prstGeom prst="rect">
            <a:avLst/>
          </a:prstGeom>
          <a:noFill/>
          <a:ln/>
        </p:spPr>
        <p:txBody>
          <a:bodyPr wrap="square" rtlCol="0" anchor="ctr"/>
          <a:lstStyle/>
          <a:p>
            <a:pPr indent="0" marL="0">
              <a:buNone/>
            </a:pPr>
            <a:r>
              <a:rPr lang="en-US" sz="1800" b="1" spc="600" kern="0" dirty="0">
                <a:solidFill>
                  <a:srgbClr val="FFFFFF"/>
                </a:solidFill>
                <a:latin typeface="Arial" pitchFamily="34" charset="0"/>
                <a:ea typeface="Arial" pitchFamily="34" charset="-122"/>
                <a:cs typeface="Arial" pitchFamily="34" charset="-120"/>
              </a:rPr>
              <a:t>SPACE TECH SERIES</a:t>
            </a:r>
            <a:endParaRPr lang="en-US" sz="1800" dirty="0"/>
          </a:p>
        </p:txBody>
      </p:sp>
      <p:sp>
        <p:nvSpPr>
          <p:cNvPr id="3" name="Text 1"/>
          <p:cNvSpPr/>
          <p:nvPr/>
        </p:nvSpPr>
        <p:spPr>
          <a:xfrm>
            <a:off x="731520" y="2103120"/>
            <a:ext cx="10698480" cy="1280160"/>
          </a:xfrm>
          <a:prstGeom prst="rect">
            <a:avLst/>
          </a:prstGeom>
          <a:noFill/>
          <a:ln/>
        </p:spPr>
        <p:txBody>
          <a:bodyPr wrap="square" rtlCol="0" anchor="ctr"/>
          <a:lstStyle/>
          <a:p>
            <a:pPr indent="0" marL="0">
              <a:buNone/>
            </a:pPr>
            <a:r>
              <a:rPr lang="en-US" sz="5400" b="1" dirty="0">
                <a:solidFill>
                  <a:srgbClr val="FFFFFF"/>
                </a:solidFill>
                <a:latin typeface="Arial" pitchFamily="34" charset="0"/>
                <a:ea typeface="Arial" pitchFamily="34" charset="-122"/>
                <a:cs typeface="Arial" pitchFamily="34" charset="-120"/>
              </a:rPr>
              <a:t>Katherine Johnson</a:t>
            </a:r>
            <a:endParaRPr lang="en-US" sz="5400" dirty="0"/>
          </a:p>
        </p:txBody>
      </p:sp>
      <p:sp>
        <p:nvSpPr>
          <p:cNvPr id="4" name="Text 2"/>
          <p:cNvSpPr/>
          <p:nvPr/>
        </p:nvSpPr>
        <p:spPr>
          <a:xfrm>
            <a:off x="731520" y="3383280"/>
            <a:ext cx="10698480" cy="731520"/>
          </a:xfrm>
          <a:prstGeom prst="rect">
            <a:avLst/>
          </a:prstGeom>
          <a:noFill/>
          <a:ln/>
        </p:spPr>
        <p:txBody>
          <a:bodyPr wrap="square" rtlCol="0" anchor="ctr"/>
          <a:lstStyle/>
          <a:p>
            <a:pPr indent="0" marL="0">
              <a:buNone/>
            </a:pPr>
            <a:r>
              <a:rPr lang="en-US" sz="2400" i="1" dirty="0">
                <a:solidFill>
                  <a:srgbClr val="EEF0FB"/>
                </a:solidFill>
                <a:latin typeface="Georgia" pitchFamily="34" charset="0"/>
                <a:ea typeface="Georgia" pitchFamily="34" charset="-122"/>
                <a:cs typeface="Georgia" pitchFamily="34" charset="-120"/>
              </a:rPr>
              <a:t>The Trajectory Trailblazer</a:t>
            </a:r>
            <a:endParaRPr lang="en-US" sz="2400" dirty="0"/>
          </a:p>
        </p:txBody>
      </p:sp>
      <p:sp>
        <p:nvSpPr>
          <p:cNvPr id="5" name="Text 3"/>
          <p:cNvSpPr/>
          <p:nvPr/>
        </p:nvSpPr>
        <p:spPr>
          <a:xfrm>
            <a:off x="731520" y="4297680"/>
            <a:ext cx="10698480" cy="457200"/>
          </a:xfrm>
          <a:prstGeom prst="rect">
            <a:avLst/>
          </a:prstGeom>
          <a:noFill/>
          <a:ln/>
        </p:spPr>
        <p:txBody>
          <a:bodyPr wrap="square" rtlCol="0" anchor="ctr"/>
          <a:lstStyle/>
          <a:p>
            <a:pPr indent="0" marL="0">
              <a:buNone/>
            </a:pPr>
            <a:r>
              <a:rPr lang="en-US" sz="1600" dirty="0">
                <a:solidFill>
                  <a:srgbClr val="CCCCCC"/>
                </a:solidFill>
                <a:latin typeface="Arial" pitchFamily="34" charset="0"/>
                <a:ea typeface="Arial" pitchFamily="34" charset="-122"/>
                <a:cs typeface="Arial" pitchFamily="34" charset="-120"/>
              </a:rPr>
              <a:t>A Space Tech lesson  •  Middle School</a:t>
            </a:r>
            <a:endParaRPr lang="en-US" sz="1600" dirty="0"/>
          </a:p>
        </p:txBody>
      </p:sp>
      <p:pic>
        <p:nvPicPr>
          <p:cNvPr id="6" name="Image 0" descr="preencoded.png">    </p:cNvPr>
          <p:cNvPicPr>
            <a:picLocks noChangeAspect="1"/>
          </p:cNvPicPr>
          <p:nvPr/>
        </p:nvPicPr>
        <p:blipFill>
          <a:blip r:embed="rId1"/>
          <a:stretch>
            <a:fillRect/>
          </a:stretch>
        </p:blipFill>
        <p:spPr>
          <a:xfrm>
            <a:off x="10424160" y="5212080"/>
            <a:ext cx="1097280" cy="1097280"/>
          </a:xfrm>
          <a:prstGeom prst="rect">
            <a:avLst/>
          </a:prstGeom>
        </p:spPr>
      </p:pic>
      <p:sp>
        <p:nvSpPr>
          <p:cNvPr id="7" name="Text 4"/>
          <p:cNvSpPr/>
          <p:nvPr/>
        </p:nvSpPr>
        <p:spPr>
          <a:xfrm>
            <a:off x="731520" y="5852160"/>
            <a:ext cx="5486400" cy="365760"/>
          </a:xfrm>
          <a:prstGeom prst="rect">
            <a:avLst/>
          </a:prstGeom>
          <a:noFill/>
          <a:ln/>
        </p:spPr>
        <p:txBody>
          <a:bodyPr wrap="square" rtlCol="0" anchor="ctr"/>
          <a:lstStyle/>
          <a:p>
            <a:pPr indent="0" marL="0">
              <a:buNone/>
            </a:pPr>
            <a:r>
              <a:rPr lang="en-US" sz="1300" b="1" spc="200" kern="0" dirty="0">
                <a:solidFill>
                  <a:srgbClr val="FFFFFF"/>
                </a:solidFill>
                <a:latin typeface="Arial" pitchFamily="34" charset="0"/>
                <a:ea typeface="Arial" pitchFamily="34" charset="-122"/>
                <a:cs typeface="Arial" pitchFamily="34" charset="-120"/>
              </a:rPr>
              <a:t>techsheets.dev</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Meet Katherine Johnson</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Katherine Johnson was born in West Virginia in 1918 and showed a gift for mathematics from a very young age. She graduated from college at just 18 years old and later joined the group that would become NASA, where she worked as a research mathematician.</a:t>
            </a:r>
            <a:endParaRPr lang="en-US" sz="1800" dirty="0"/>
          </a:p>
          <a:p>
            <a:pPr marL="342900" indent="-342900">
              <a:lnSpc>
                <a:spcPct val="110000"/>
              </a:lnSpc>
              <a:spcAft>
                <a:spcPts val="1000"/>
              </a:spcAft>
              <a:buSzPct val="100000"/>
              <a:buChar char="•"/>
            </a:pPr>
            <a:r>
              <a:rPr lang="en-US" sz="1800" dirty="0">
                <a:solidFill>
                  <a:srgbClr val="222222"/>
                </a:solidFill>
                <a:latin typeface="Georgia" pitchFamily="34" charset="0"/>
                <a:ea typeface="Georgia" pitchFamily="34" charset="-122"/>
                <a:cs typeface="Georgia" pitchFamily="34" charset="-120"/>
              </a:rPr>
              <a:t>At NASA, Katherine calculated trajectories, the curved paths that spacecraft follow through space. In 1961 her calculations helped launch Alan Shepard, the first American in space. Her work required incredible precision, because even a tiny error could send a spacecraft off course.</a:t>
            </a:r>
            <a:endParaRPr lang="en-US" sz="18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The Big Idea</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In 1962, astronaut John Glenn prepared to become the first American to orbit Earth aboard Friendship 7. NASA had begun using electronic computers, but Glenn did not fully trust the new machines. He asked engineers to "get the girl" to check the numbers by hand, meaning Katherine. She spent days recomputing the flight, and her answers matched the computer. Glenn flew safely.</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Katherine went on to help with the Apollo missions to the Moon and the Space Shuttle program. In 2015 she received the Presidential Medal of Freedom, and her story reached millions through the book and film "Hidden Figures." She died in 2020 at the age of 101.</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Read &amp; Explore</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Read the passage on your Space Tech worksheet.</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Underline one fact that surprises you.</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Get ready to discuss the questions.</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Let's Discuss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1. What is a trajectory, and why was Katherine's work on trajectories so important?</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2. Why did John Glenn want Katherine to check the numbers even though NASA had computers?</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3. Name two major space programs Katherine contributed to after Friendship 7.</a:t>
            </a:r>
            <a:endParaRPr lang="en-US" sz="1700" dirty="0"/>
          </a:p>
          <a:p>
            <a:pPr marL="342900" indent="-342900">
              <a:lnSpc>
                <a:spcPct val="110000"/>
              </a:lnSpc>
              <a:spcAft>
                <a:spcPts val="1000"/>
              </a:spcAft>
              <a:buSzPct val="100000"/>
              <a:buChar char="•"/>
            </a:pPr>
            <a:r>
              <a:rPr lang="en-US" sz="1700" dirty="0">
                <a:solidFill>
                  <a:srgbClr val="222222"/>
                </a:solidFill>
                <a:latin typeface="Georgia" pitchFamily="34" charset="0"/>
                <a:ea typeface="Georgia" pitchFamily="34" charset="-122"/>
                <a:cs typeface="Georgia" pitchFamily="34" charset="-120"/>
              </a:rPr>
              <a:t>4. How did the public learn about Katherine's story decades later?</a:t>
            </a:r>
            <a:endParaRPr lang="en-US" sz="17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Think Deeper</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indent="0" marL="0">
              <a:lnSpc>
                <a:spcPct val="110000"/>
              </a:lnSpc>
              <a:spcAft>
                <a:spcPts val="1000"/>
              </a:spcAft>
              <a:buNone/>
            </a:pPr>
            <a:r>
              <a:rPr lang="en-US" sz="2200" dirty="0">
                <a:solidFill>
                  <a:srgbClr val="222222"/>
                </a:solidFill>
                <a:latin typeface="Georgia" pitchFamily="34" charset="0"/>
                <a:ea typeface="Georgia" pitchFamily="34" charset="-122"/>
                <a:cs typeface="Georgia" pitchFamily="34" charset="-120"/>
              </a:rPr>
              <a:t>For many years, Katherine Johnson's contributions were not widely known. Why do you think some important scientists and their achievements go unrecognized for a long time, and why does it matter that we tell their stories now?</a:t>
            </a:r>
            <a:endParaRPr lang="en-US" sz="22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2400" b="1" dirty="0">
                <a:solidFill>
                  <a:srgbClr val="FFFFFF"/>
                </a:solidFill>
                <a:latin typeface="Arial" pitchFamily="34" charset="0"/>
                <a:ea typeface="Arial" pitchFamily="34" charset="-122"/>
                <a:cs typeface="Arial" pitchFamily="34" charset="-120"/>
              </a:rPr>
              <a:t>STEM Challenge: Orbiting Earth with Friendship 7</a:t>
            </a:r>
            <a:endParaRPr lang="en-US" sz="24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John Glenn's capsule Friendship 7 traveled at about 28,000 km/h. One full orbit around Earth is about 42,000 km long, and Glenn completed 3 orbits. Use speed, distance, and time to check the flight.</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1: What total distance did Friendship 7 travel in 3 orbits? (3 x 42,000 km)</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2: How long does ONE orbit take at 28,000 km/h? Use time = distance / speed (42,000 / 28,000).</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3: How long do 3 orbits take? (3 x 1.5 hours)</a:t>
            </a:r>
            <a:endParaRPr lang="en-US" sz="1600" dirty="0"/>
          </a:p>
          <a:p>
            <a:pPr marL="342900" indent="-342900">
              <a:lnSpc>
                <a:spcPct val="110000"/>
              </a:lnSpc>
              <a:spcAft>
                <a:spcPts val="1000"/>
              </a:spcAft>
              <a:buSzPct val="100000"/>
              <a:buChar char="•"/>
            </a:pPr>
            <a:r>
              <a:rPr lang="en-US" sz="1600" dirty="0">
                <a:solidFill>
                  <a:srgbClr val="222222"/>
                </a:solidFill>
                <a:latin typeface="Georgia" pitchFamily="34" charset="0"/>
                <a:ea typeface="Georgia" pitchFamily="34" charset="-122"/>
                <a:cs typeface="Georgia" pitchFamily="34" charset="-120"/>
              </a:rPr>
              <a:t>Step 4: Convert 4.5 hours into minutes. (4.5 x 60)</a:t>
            </a:r>
            <a:endParaRPr lang="en-US" sz="16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88952" cy="1051560"/>
          </a:xfrm>
          <a:prstGeom prst="rect">
            <a:avLst/>
          </a:prstGeom>
          <a:solidFill>
            <a:srgbClr val="4338CA"/>
          </a:solidFill>
          <a:ln/>
        </p:spPr>
      </p:sp>
      <p:sp>
        <p:nvSpPr>
          <p:cNvPr id="3" name="Text 1"/>
          <p:cNvSpPr/>
          <p:nvPr/>
        </p:nvSpPr>
        <p:spPr>
          <a:xfrm>
            <a:off x="548640" y="0"/>
            <a:ext cx="11064240" cy="1051560"/>
          </a:xfrm>
          <a:prstGeom prst="rect">
            <a:avLst/>
          </a:prstGeom>
          <a:noFill/>
          <a:ln/>
        </p:spPr>
        <p:txBody>
          <a:bodyPr wrap="square" rtlCol="0" anchor="ctr"/>
          <a:lstStyle/>
          <a:p>
            <a:pPr indent="0" marL="0">
              <a:buNone/>
            </a:pPr>
            <a:r>
              <a:rPr lang="en-US" sz="3000" b="1" dirty="0">
                <a:solidFill>
                  <a:srgbClr val="FFFFFF"/>
                </a:solidFill>
                <a:latin typeface="Arial" pitchFamily="34" charset="0"/>
                <a:ea typeface="Arial" pitchFamily="34" charset="-122"/>
                <a:cs typeface="Arial" pitchFamily="34" charset="-120"/>
              </a:rPr>
              <a:t>Why It Matters</a:t>
            </a:r>
            <a:endParaRPr lang="en-US" sz="3000" dirty="0"/>
          </a:p>
        </p:txBody>
      </p:sp>
      <p:sp>
        <p:nvSpPr>
          <p:cNvPr id="4" name="Text 2"/>
          <p:cNvSpPr/>
          <p:nvPr/>
        </p:nvSpPr>
        <p:spPr>
          <a:xfrm>
            <a:off x="640080" y="1371600"/>
            <a:ext cx="10881360" cy="4663440"/>
          </a:xfrm>
          <a:prstGeom prst="rect">
            <a:avLst/>
          </a:prstGeom>
          <a:noFill/>
          <a:ln/>
        </p:spPr>
        <p:txBody>
          <a:bodyPr wrap="square" rtlCol="0" anchor="t"/>
          <a:lstStyle/>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Katherine Johnson helped shape human spaceflight &amp; orbital mechanics.</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Space technology grows from bold ideas, math, and persistence.</a:t>
            </a:r>
            <a:endParaRPr lang="en-US" sz="2000" dirty="0"/>
          </a:p>
          <a:p>
            <a:pPr marL="342900" indent="-342900">
              <a:lnSpc>
                <a:spcPct val="110000"/>
              </a:lnSpc>
              <a:spcAft>
                <a:spcPts val="1000"/>
              </a:spcAft>
              <a:buSzPct val="100000"/>
              <a:buChar char="•"/>
            </a:pPr>
            <a:r>
              <a:rPr lang="en-US" sz="2000" dirty="0">
                <a:solidFill>
                  <a:srgbClr val="222222"/>
                </a:solidFill>
                <a:latin typeface="Georgia" pitchFamily="34" charset="0"/>
                <a:ea typeface="Georgia" pitchFamily="34" charset="-122"/>
                <a:cs typeface="Georgia" pitchFamily="34" charset="-120"/>
              </a:rPr>
              <a:t>Complete and turn in your Space Tech worksheet.</a:t>
            </a:r>
            <a:endParaRPr lang="en-US" sz="2000" dirty="0"/>
          </a:p>
        </p:txBody>
      </p:sp>
      <p:pic>
        <p:nvPicPr>
          <p:cNvPr id="5" name="Image 0" descr="preencoded.png">    </p:cNvPr>
          <p:cNvPicPr>
            <a:picLocks noChangeAspect="1"/>
          </p:cNvPicPr>
          <p:nvPr/>
        </p:nvPicPr>
        <p:blipFill>
          <a:blip r:embed="rId1"/>
          <a:stretch>
            <a:fillRect/>
          </a:stretch>
        </p:blipFill>
        <p:spPr>
          <a:xfrm>
            <a:off x="320040" y="6355080"/>
            <a:ext cx="365760" cy="365760"/>
          </a:xfrm>
          <a:prstGeom prst="rect">
            <a:avLst/>
          </a:prstGeom>
        </p:spPr>
      </p:pic>
      <p:sp>
        <p:nvSpPr>
          <p:cNvPr id="6" name="Text 3"/>
          <p:cNvSpPr/>
          <p:nvPr/>
        </p:nvSpPr>
        <p:spPr>
          <a:xfrm>
            <a:off x="731520" y="6355080"/>
            <a:ext cx="5486400" cy="365760"/>
          </a:xfrm>
          <a:prstGeom prst="rect">
            <a:avLst/>
          </a:prstGeom>
          <a:noFill/>
          <a:ln/>
        </p:spPr>
        <p:txBody>
          <a:bodyPr wrap="square" rtlCol="0" anchor="ctr"/>
          <a:lstStyle/>
          <a:p>
            <a:pPr indent="0" marL="0">
              <a:buNone/>
            </a:pPr>
            <a:r>
              <a:rPr lang="en-US" sz="900" dirty="0">
                <a:solidFill>
                  <a:srgbClr val="888888"/>
                </a:solidFill>
                <a:latin typeface="Arial" pitchFamily="34" charset="0"/>
                <a:ea typeface="Arial" pitchFamily="34" charset="-122"/>
                <a:cs typeface="Arial" pitchFamily="34" charset="-120"/>
              </a:rPr>
              <a:t>techsheets.dev  •  Space Tech Series</a:t>
            </a:r>
            <a:endParaRPr lang="en-US" sz="900" dirty="0"/>
          </a:p>
        </p:txBody>
      </p:sp>
      <p:sp>
        <p:nvSpPr>
          <p:cNvPr id="7" name="Text 4"/>
          <p:cNvSpPr/>
          <p:nvPr/>
        </p:nvSpPr>
        <p:spPr>
          <a:xfrm>
            <a:off x="9601200" y="6355080"/>
            <a:ext cx="2286000" cy="365760"/>
          </a:xfrm>
          <a:prstGeom prst="rect">
            <a:avLst/>
          </a:prstGeom>
          <a:noFill/>
          <a:ln/>
        </p:spPr>
        <p:txBody>
          <a:bodyPr wrap="square" rtlCol="0" anchor="ctr"/>
          <a:lstStyle/>
          <a:p>
            <a:pPr algn="r" indent="0" marL="0">
              <a:buNone/>
            </a:pPr>
            <a:r>
              <a:rPr lang="en-US" sz="900" b="1" dirty="0">
                <a:solidFill>
                  <a:srgbClr val="4338CA"/>
                </a:solidFill>
                <a:latin typeface="Arial" pitchFamily="34" charset="0"/>
                <a:ea typeface="Arial" pitchFamily="34" charset="-122"/>
                <a:cs typeface="Arial" pitchFamily="34" charset="-120"/>
              </a:rPr>
              <a:t>Middle School</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Tech for Everyone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Katherine Johnson — Space Tech Lesson (Middle School)</dc:title>
  <dc:subject>PptxGenJS Presentation</dc:subject>
  <dc:creator>techsheets.dev</dc:creator>
  <cp:lastModifiedBy>techsheets.dev</cp:lastModifiedBy>
  <cp:revision>1</cp:revision>
  <dcterms:created xsi:type="dcterms:W3CDTF">2026-07-08T15:39:32Z</dcterms:created>
  <dcterms:modified xsi:type="dcterms:W3CDTF">2026-07-08T15:39:32Z</dcterms:modified>
</cp:coreProperties>
</file>