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the class to today's Space Tech lesson on Robert H. Goddard (rocketry &amp; propulsion). Say: "Today we're going to meet Robert H. Goddard, Pioneer of Liquid-Fueled Flight, and find out how their work helped us explore space." Point out that everyone has a companion worksheet to complete as we go.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Robert H. Goddard. Narrate: Robert Hutchings Goddard was an American physicist whose experiments laid the foundation for modern space travel. Fascinated by the possibility of reaching high altitudes, he studied how rockets could be made far more powerful and controllable than the simple solid-fuel fireworks known for centuries. His breakthrough came on March 16, 1926, on his Aunt Effie's farm in Auburn, Massachusetts. There he launched the first rocket ever powered by liquid propellant, burning gasoline and liquid oxygen. The rocket climbed about 41 feet, traveled 184 feet downrange, and stayed aloft for roughly 2.5 seconds before crashing into a frozen cabbage field. Ask students what they already know about rocketry &amp; propulsion.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Continue the story: Liquid fuel was a crucial advance because it can be throttled, stopped, and restarted, and it packs more energy for its weight than early solid fuels. Over his career Goddard earned 214 patents and pioneered ideas still essential today, including multistage rockets and gyroscopic guidance systems that keep a rocket pointed on course. Recognition was slow during his lifetime, and some newspapers even mocked his ideas. But after his death in 1945, his contributions were celebrated. NASA named its Goddard Space Flight Center in Maryland after him, honoring the man whose small farm launch helped begin the Space Age. Emphasize why this was a breakthrough in space technology.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read the worksheet passage independently or in pairs (about 5 minutes). Circulate and support. Then move into the comprehension discussion.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 through the comprehension questions together. Suggested answers:
1) Gasoline and liquid oxygen.
2) It can be throttled, stopped, and restarted, and it holds more energy for its weight.
3) Multistage rockets and gyroscopic guidance systems.
4) During his life he was often ignored or mocked, but after his death he was honored, including having NASA's Goddard Space Flight Center named for him.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discussion / think-pair-share: "Some newspapers mocked Goddard, claiming a rocket could not work in the vacuum of space because it had 'nothing to push against.' Using what you know about how rockets work, explain why the critics were wrong." There is no single right answer — encourage reasoning. Sample response: A rocket does not push against the air. By Newton's third law, it works by throwing exhaust gas backward, and the equal-and-opposite reaction pushes the rocket forward. This happens even better in a vacuum, so the critics misunderstood the physics.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Guide the Analyzing the 1926 Flight activity on the worksheet. Setup: Goddard's first liquid-fueled rocket rose 41 feet high, traveled 184 feet downrange, and stayed in the air for about 2.5 seconds.
Answers:
Step 1: 73.6 ft/s
Step 2: 294.4 feet
Step 3: 225 feet
Step 4: 4416 ft/min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Summarize the lesson's big takeaway and connect Robert H. Goddard's work to today's space exploration. Congratulate students and collect worksheets.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431407"/>
        </a:solidFill>
      </p:bgPr>
    </p:bg>
    <p:spTree>
      <p:nvGrpSpPr>
        <p:cNvPr id="1" name=""/>
        <p:cNvGrpSpPr/>
        <p:nvPr/>
      </p:nvGrpSpPr>
      <p:grpSpPr>
        <a:xfrm>
          <a:off x="0" y="0"/>
          <a:ext cx="0" cy="0"/>
          <a:chOff x="0" y="0"/>
          <a:chExt cx="0" cy="0"/>
        </a:xfrm>
      </p:grpSpPr>
      <p:sp>
        <p:nvSpPr>
          <p:cNvPr id="2" name="Text 0"/>
          <p:cNvSpPr/>
          <p:nvPr/>
        </p:nvSpPr>
        <p:spPr>
          <a:xfrm>
            <a:off x="731520" y="1554480"/>
            <a:ext cx="10698480" cy="457200"/>
          </a:xfrm>
          <a:prstGeom prst="rect">
            <a:avLst/>
          </a:prstGeom>
          <a:noFill/>
          <a:ln/>
        </p:spPr>
        <p:txBody>
          <a:bodyPr wrap="square" rtlCol="0" anchor="ctr"/>
          <a:lstStyle/>
          <a:p>
            <a:pPr indent="0" marL="0">
              <a:buNone/>
            </a:pPr>
            <a:r>
              <a:rPr lang="en-US" sz="1800" b="1" spc="600" kern="0" dirty="0">
                <a:solidFill>
                  <a:srgbClr val="FFFFFF"/>
                </a:solidFill>
                <a:latin typeface="Arial" pitchFamily="34" charset="0"/>
                <a:ea typeface="Arial" pitchFamily="34" charset="-122"/>
                <a:cs typeface="Arial" pitchFamily="34" charset="-120"/>
              </a:rPr>
              <a:t>SPACE TECH SERIES</a:t>
            </a:r>
            <a:endParaRPr lang="en-US" sz="1800" dirty="0"/>
          </a:p>
        </p:txBody>
      </p:sp>
      <p:sp>
        <p:nvSpPr>
          <p:cNvPr id="3" name="Text 1"/>
          <p:cNvSpPr/>
          <p:nvPr/>
        </p:nvSpPr>
        <p:spPr>
          <a:xfrm>
            <a:off x="731520" y="2103120"/>
            <a:ext cx="10698480" cy="1280160"/>
          </a:xfrm>
          <a:prstGeom prst="rect">
            <a:avLst/>
          </a:prstGeom>
          <a:noFill/>
          <a:ln/>
        </p:spPr>
        <p:txBody>
          <a:bodyPr wrap="square" rtlCol="0" anchor="ctr"/>
          <a:lstStyle/>
          <a:p>
            <a:pPr indent="0" marL="0">
              <a:buNone/>
            </a:pPr>
            <a:r>
              <a:rPr lang="en-US" sz="5400" b="1" dirty="0">
                <a:solidFill>
                  <a:srgbClr val="FFFFFF"/>
                </a:solidFill>
                <a:latin typeface="Arial" pitchFamily="34" charset="0"/>
                <a:ea typeface="Arial" pitchFamily="34" charset="-122"/>
                <a:cs typeface="Arial" pitchFamily="34" charset="-120"/>
              </a:rPr>
              <a:t>Robert H. Goddard</a:t>
            </a:r>
            <a:endParaRPr lang="en-US" sz="5400" dirty="0"/>
          </a:p>
        </p:txBody>
      </p:sp>
      <p:sp>
        <p:nvSpPr>
          <p:cNvPr id="4" name="Text 2"/>
          <p:cNvSpPr/>
          <p:nvPr/>
        </p:nvSpPr>
        <p:spPr>
          <a:xfrm>
            <a:off x="731520" y="3383280"/>
            <a:ext cx="10698480" cy="731520"/>
          </a:xfrm>
          <a:prstGeom prst="rect">
            <a:avLst/>
          </a:prstGeom>
          <a:noFill/>
          <a:ln/>
        </p:spPr>
        <p:txBody>
          <a:bodyPr wrap="square" rtlCol="0" anchor="ctr"/>
          <a:lstStyle/>
          <a:p>
            <a:pPr indent="0" marL="0">
              <a:buNone/>
            </a:pPr>
            <a:r>
              <a:rPr lang="en-US" sz="2400" i="1" dirty="0">
                <a:solidFill>
                  <a:srgbClr val="FDF1EA"/>
                </a:solidFill>
                <a:latin typeface="Georgia" pitchFamily="34" charset="0"/>
                <a:ea typeface="Georgia" pitchFamily="34" charset="-122"/>
                <a:cs typeface="Georgia" pitchFamily="34" charset="-120"/>
              </a:rPr>
              <a:t>Pioneer of Liquid-Fueled Flight</a:t>
            </a:r>
            <a:endParaRPr lang="en-US" sz="2400" dirty="0"/>
          </a:p>
        </p:txBody>
      </p:sp>
      <p:sp>
        <p:nvSpPr>
          <p:cNvPr id="5" name="Text 3"/>
          <p:cNvSpPr/>
          <p:nvPr/>
        </p:nvSpPr>
        <p:spPr>
          <a:xfrm>
            <a:off x="731520" y="4297680"/>
            <a:ext cx="10698480" cy="457200"/>
          </a:xfrm>
          <a:prstGeom prst="rect">
            <a:avLst/>
          </a:prstGeom>
          <a:noFill/>
          <a:ln/>
        </p:spPr>
        <p:txBody>
          <a:bodyPr wrap="square" rtlCol="0" anchor="ctr"/>
          <a:lstStyle/>
          <a:p>
            <a:pPr indent="0" marL="0">
              <a:buNone/>
            </a:pPr>
            <a:r>
              <a:rPr lang="en-US" sz="1600" dirty="0">
                <a:solidFill>
                  <a:srgbClr val="CCCCCC"/>
                </a:solidFill>
                <a:latin typeface="Arial" pitchFamily="34" charset="0"/>
                <a:ea typeface="Arial" pitchFamily="34" charset="-122"/>
                <a:cs typeface="Arial" pitchFamily="34" charset="-120"/>
              </a:rPr>
              <a:t>A Space Tech lesson  •  Middle School</a:t>
            </a:r>
            <a:endParaRPr lang="en-US" sz="1600" dirty="0"/>
          </a:p>
        </p:txBody>
      </p:sp>
      <p:pic>
        <p:nvPicPr>
          <p:cNvPr id="6" name="Image 0" descr="preencoded.png">    </p:cNvPr>
          <p:cNvPicPr>
            <a:picLocks noChangeAspect="1"/>
          </p:cNvPicPr>
          <p:nvPr/>
        </p:nvPicPr>
        <p:blipFill>
          <a:blip r:embed="rId1"/>
          <a:stretch>
            <a:fillRect/>
          </a:stretch>
        </p:blipFill>
        <p:spPr>
          <a:xfrm>
            <a:off x="10424160" y="5212080"/>
            <a:ext cx="1097280" cy="1097280"/>
          </a:xfrm>
          <a:prstGeom prst="rect">
            <a:avLst/>
          </a:prstGeom>
        </p:spPr>
      </p:pic>
      <p:sp>
        <p:nvSpPr>
          <p:cNvPr id="7" name="Text 4"/>
          <p:cNvSpPr/>
          <p:nvPr/>
        </p:nvSpPr>
        <p:spPr>
          <a:xfrm>
            <a:off x="731520" y="5852160"/>
            <a:ext cx="5486400" cy="365760"/>
          </a:xfrm>
          <a:prstGeom prst="rect">
            <a:avLst/>
          </a:prstGeom>
          <a:noFill/>
          <a:ln/>
        </p:spPr>
        <p:txBody>
          <a:bodyPr wrap="square" rtlCol="0" anchor="ctr"/>
          <a:lstStyle/>
          <a:p>
            <a:pPr indent="0" marL="0">
              <a:buNone/>
            </a:pPr>
            <a:r>
              <a:rPr lang="en-US" sz="1300" b="1" spc="200" kern="0" dirty="0">
                <a:solidFill>
                  <a:srgbClr val="FFFFFF"/>
                </a:solidFill>
                <a:latin typeface="Arial" pitchFamily="34" charset="0"/>
                <a:ea typeface="Arial" pitchFamily="34" charset="-122"/>
                <a:cs typeface="Arial" pitchFamily="34" charset="-120"/>
              </a:rPr>
              <a:t>techsheets.dev</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C2410C"/>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Meet Robert H. Goddard</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800" dirty="0">
                <a:solidFill>
                  <a:srgbClr val="222222"/>
                </a:solidFill>
                <a:latin typeface="Georgia" pitchFamily="34" charset="0"/>
                <a:ea typeface="Georgia" pitchFamily="34" charset="-122"/>
                <a:cs typeface="Georgia" pitchFamily="34" charset="-120"/>
              </a:rPr>
              <a:t>Robert Hutchings Goddard was an American physicist whose experiments laid the foundation for modern space travel. Fascinated by the possibility of reaching high altitudes, he studied how rockets could be made far more powerful and controllable than the simple solid-fuel fireworks known for centuries.</a:t>
            </a:r>
            <a:endParaRPr lang="en-US" sz="1800" dirty="0"/>
          </a:p>
          <a:p>
            <a:pPr marL="342900" indent="-342900">
              <a:lnSpc>
                <a:spcPct val="110000"/>
              </a:lnSpc>
              <a:spcAft>
                <a:spcPts val="1000"/>
              </a:spcAft>
              <a:buSzPct val="100000"/>
              <a:buChar char="•"/>
            </a:pPr>
            <a:r>
              <a:rPr lang="en-US" sz="1800" dirty="0">
                <a:solidFill>
                  <a:srgbClr val="222222"/>
                </a:solidFill>
                <a:latin typeface="Georgia" pitchFamily="34" charset="0"/>
                <a:ea typeface="Georgia" pitchFamily="34" charset="-122"/>
                <a:cs typeface="Georgia" pitchFamily="34" charset="-120"/>
              </a:rPr>
              <a:t>His breakthrough came on March 16, 1926, on his Aunt Effie's farm in Auburn, Massachusetts. There he launched the first rocket ever powered by liquid propellant, burning gasoline and liquid oxygen. The rocket climbed about 41 feet, traveled 184 feet downrange, and stayed aloft for roughly 2.5 seconds before crashing into a frozen cabbage field.</a:t>
            </a:r>
            <a:endParaRPr lang="en-US" sz="18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C2410C"/>
                </a:solidFill>
                <a:latin typeface="Arial" pitchFamily="34" charset="0"/>
                <a:ea typeface="Arial" pitchFamily="34" charset="-122"/>
                <a:cs typeface="Arial" pitchFamily="34" charset="-120"/>
              </a:rPr>
              <a:t>Middle School</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C2410C"/>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The Big Idea</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Liquid fuel was a crucial advance because it can be throttled, stopped, and restarted, and it packs more energy for its weight than early solid fuels. Over his career Goddard earned 214 patents and pioneered ideas still essential today, including multistage rockets and gyroscopic guidance systems that keep a rocket pointed on course.</a:t>
            </a:r>
            <a:endParaRPr lang="en-US" sz="1700" dirty="0"/>
          </a:p>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Recognition was slow during his lifetime, and some newspapers even mocked his ideas. But after his death in 1945, his contributions were celebrated. NASA named its Goddard Space Flight Center in Maryland after him, honoring the man whose small farm launch helped begin the Space Age.</a:t>
            </a:r>
            <a:endParaRPr lang="en-US" sz="17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C2410C"/>
                </a:solidFill>
                <a:latin typeface="Arial" pitchFamily="34" charset="0"/>
                <a:ea typeface="Arial" pitchFamily="34" charset="-122"/>
                <a:cs typeface="Arial" pitchFamily="34" charset="-120"/>
              </a:rPr>
              <a:t>Middle School</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C2410C"/>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Read &amp; Explore</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Read the passage on your Space Tech worksheet.</a:t>
            </a:r>
            <a:endParaRPr lang="en-US" sz="2000" dirty="0"/>
          </a:p>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Underline one fact that surprises you.</a:t>
            </a:r>
            <a:endParaRPr lang="en-US" sz="2000" dirty="0"/>
          </a:p>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Get ready to discuss the questions.</a:t>
            </a:r>
            <a:endParaRPr lang="en-US" sz="20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C2410C"/>
                </a:solidFill>
                <a:latin typeface="Arial" pitchFamily="34" charset="0"/>
                <a:ea typeface="Arial" pitchFamily="34" charset="-122"/>
                <a:cs typeface="Arial" pitchFamily="34" charset="-120"/>
              </a:rPr>
              <a:t>Middle School</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C2410C"/>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Let's Discuss</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1. What two propellants did Goddard's 1926 rocket burn?</a:t>
            </a:r>
            <a:endParaRPr lang="en-US" sz="1700" dirty="0"/>
          </a:p>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2. Name two advantages of liquid fuel over early solid fuel that the passage describes.</a:t>
            </a:r>
            <a:endParaRPr lang="en-US" sz="1700" dirty="0"/>
          </a:p>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3. What are two rocketry ideas Goddard pioneered besides liquid fuel?</a:t>
            </a:r>
            <a:endParaRPr lang="en-US" sz="1700" dirty="0"/>
          </a:p>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4. How was Goddard treated during his life compared to after his death?</a:t>
            </a:r>
            <a:endParaRPr lang="en-US" sz="17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C2410C"/>
                </a:solidFill>
                <a:latin typeface="Arial" pitchFamily="34" charset="0"/>
                <a:ea typeface="Arial" pitchFamily="34" charset="-122"/>
                <a:cs typeface="Arial" pitchFamily="34" charset="-120"/>
              </a:rPr>
              <a:t>Middle School</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C2410C"/>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Think Deeper</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indent="0" marL="0">
              <a:lnSpc>
                <a:spcPct val="110000"/>
              </a:lnSpc>
              <a:spcAft>
                <a:spcPts val="1000"/>
              </a:spcAft>
              <a:buNone/>
            </a:pPr>
            <a:r>
              <a:rPr lang="en-US" sz="2200" dirty="0">
                <a:solidFill>
                  <a:srgbClr val="222222"/>
                </a:solidFill>
                <a:latin typeface="Georgia" pitchFamily="34" charset="0"/>
                <a:ea typeface="Georgia" pitchFamily="34" charset="-122"/>
                <a:cs typeface="Georgia" pitchFamily="34" charset="-120"/>
              </a:rPr>
              <a:t>Some newspapers mocked Goddard, claiming a rocket could not work in the vacuum of space because it had 'nothing to push against.' Using what you know about how rockets work, explain why the critics were wrong.</a:t>
            </a:r>
            <a:endParaRPr lang="en-US" sz="22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C2410C"/>
                </a:solidFill>
                <a:latin typeface="Arial" pitchFamily="34" charset="0"/>
                <a:ea typeface="Arial" pitchFamily="34" charset="-122"/>
                <a:cs typeface="Arial" pitchFamily="34" charset="-120"/>
              </a:rPr>
              <a:t>Middle School</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C2410C"/>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2400" b="1" dirty="0">
                <a:solidFill>
                  <a:srgbClr val="FFFFFF"/>
                </a:solidFill>
                <a:latin typeface="Arial" pitchFamily="34" charset="0"/>
                <a:ea typeface="Arial" pitchFamily="34" charset="-122"/>
                <a:cs typeface="Arial" pitchFamily="34" charset="-120"/>
              </a:rPr>
              <a:t>STEM Challenge: Analyzing the 1926 Flight</a:t>
            </a:r>
            <a:endParaRPr lang="en-US" sz="24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Goddard's first liquid-fueled rocket rose 41 feet high, traveled 184 feet downrange, and stayed in the air for about 2.5 seconds.</a:t>
            </a:r>
            <a:endParaRPr lang="en-US" sz="1600" dirty="0"/>
          </a:p>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Step 1: Find the rocket's average downrange speed in feet per second. Divide the downrange distance (184 ft) by the time (2.5 s).</a:t>
            </a:r>
            <a:endParaRPr lang="en-US" sz="1600" dirty="0"/>
          </a:p>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Step 2: If the rocket had kept that same average speed for 4 seconds, how far downrange would it travel? Multiply.</a:t>
            </a:r>
            <a:endParaRPr lang="en-US" sz="1600" dirty="0"/>
          </a:p>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Step 3: Estimate the combined distance by adding the height climbed (41 ft) and the downrange distance (184 ft).</a:t>
            </a:r>
            <a:endParaRPr lang="en-US" sz="1600" dirty="0"/>
          </a:p>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Step 4: Convert the average speed of 73.6 ft/s to feet per minute. Multiply by 60.</a:t>
            </a:r>
            <a:endParaRPr lang="en-US" sz="16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C2410C"/>
                </a:solidFill>
                <a:latin typeface="Arial" pitchFamily="34" charset="0"/>
                <a:ea typeface="Arial" pitchFamily="34" charset="-122"/>
                <a:cs typeface="Arial" pitchFamily="34" charset="-120"/>
              </a:rPr>
              <a:t>Middle School</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C2410C"/>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Why It Matters</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Robert H. Goddard helped shape rocketry &amp; propulsion.</a:t>
            </a:r>
            <a:endParaRPr lang="en-US" sz="2000" dirty="0"/>
          </a:p>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Space technology grows from bold ideas, math, and persistence.</a:t>
            </a:r>
            <a:endParaRPr lang="en-US" sz="2000" dirty="0"/>
          </a:p>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Complete and turn in your Space Tech worksheet.</a:t>
            </a:r>
            <a:endParaRPr lang="en-US" sz="20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C2410C"/>
                </a:solidFill>
                <a:latin typeface="Arial" pitchFamily="34" charset="0"/>
                <a:ea typeface="Arial" pitchFamily="34" charset="-122"/>
                <a:cs typeface="Arial" pitchFamily="34" charset="-120"/>
              </a:rPr>
              <a:t>Middle School</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Tech for Everyone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Robert H. Goddard — Space Tech Lesson (Middle School)</dc:title>
  <dc:subject>PptxGenJS Presentation</dc:subject>
  <dc:creator>techsheets.dev</dc:creator>
  <cp:lastModifiedBy>techsheets.dev</cp:lastModifiedBy>
  <cp:revision>1</cp:revision>
  <dcterms:created xsi:type="dcterms:W3CDTF">2026-07-08T15:41:38Z</dcterms:created>
  <dcterms:modified xsi:type="dcterms:W3CDTF">2026-07-08T15:41:38Z</dcterms:modified>
</cp:coreProperties>
</file>