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the class to today's Space Tech lesson on Katherine Johnson (human spaceflight &amp; orbital mechanics). Say: "Today we're going to meet Katherine Johnson, The Orbital Mechanics Pioneer, and find out how their work helped us explore space." Point out that everyone has a companion worksheet to complete as we go.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Katherine Johnson. Narrate: Katherine Johnson (1918-2020) was one of the most influential mathematicians of the American space program. A child prodigy who finished high school at 14 and college at 18, she joined the National Advisory Committee for Aeronautics (NACA), the agency that became NASA, in 1953, working in a segregated computing unit of Black women mathematicians known as the West Area Computers. Johnson specialized in orbital mechanics, the branch of physics governing how objects move under gravity in space. She co-authored a foundational 1960 report on calculating the trajectory of a spacecraft's launch and reentry, becoming one of the first women at her center to receive author credit on such work. Ask students what they already know about human spaceflight &amp; orbital mechanics.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Continue the story: Her calculations underpinned Alan Shepard's suborbital flight in 1961 and, most famously, John Glenn's orbital mission aboard Friendship 7 in 1962. When NASA transitioned to electronic IBM computers, Glenn insisted that Johnson personally verify the computer's trajectory calculations by hand before he would fly, a striking testament to the trust her precision commanded. Over her career Johnson contributed to the Apollo program, including the 1969 Moon landing and the trajectory analysis that helped return the crippled Apollo 13 crew safely, as well as early Space Shuttle work. She published or co-published 26 scientific papers. In 2015 President Barack Obama awarded her the Presidential Medal of Freedom. The 2016 book and film "Hidden Figures" brought her story to a global audience. Katherine Johnson died in 2020 at age 101, celebrated as a symbol of both mathematical excellence and the fight for equality in science. Emphasize why this was a breakthrough in space technology.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read the worksheet passage independently or in pairs (about 5 minutes). Circulate and support. Then move into the comprehension discussion.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 through the comprehension questions together. Suggested answers:
1) It cites John Glenn insisting that Johnson personally recompute the IBM computer's trajectory by hand before his 1962 flight, showing an astronaut staking his life on her accuracy over a machine.
2) Orbital mechanics is the physics of how objects move under gravity in space. Expertise was essential because launch, orbit, and reentry paths had to be calculated with extreme precision or a spacecraft could miss its target or fail to return safely.
3) She was among the first women at her NASA center to receive author credit, a notable achievement given the segregation and gender barriers women, especially Black women, faced at the time.
4) She contributed trajectory work to the Apollo program, including the 1969 Moon landing and the safe return of Apollo 13, and she worked on the early Space Shuttle program.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Guide the Reconstructing the Friendship 7 Orbit activity on the worksheet. Setup: Friendship 7 orbited Earth at roughly 28,000 km/h in a nearly circular low-Earth orbit. Using orbital mechanics, reconstruct the orbit. Use GM(Earth) = 3.986 x 10^5 km^3/s^2 and Earth's mean radius = 6,371 km. For a circular orbit, v = sqrt(GM / r) and period T = 2(pi)r / v.
Answers:
Step 1: about 7.78 km/s (28,000 / 3600 = 7.78 km/s)
Step 2: r = 398,600 / (7.78^2) = 398,600 / 60.5 ~ 6,590 km
Step 3: about 220 km (6,590 - 6,371 = 219 km)
Step 4: T = 2(pi)(6,590) / 7.78 = 41,400 / 7.78 ~ 5,320 s ~ 88.7 minutes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Wrap-up discussion or exit-ticket essay: "Katherine Johnson's hand calculations were used to verify an electronic computer that could work far faster than any human. As we increasingly rely on automated systems and artificial intelligence for high-stakes decisions, when, if ever, should human judgment be required to check the machine? Argue your position using Johnson's example and at least one modern parallel." Encourage students to support opinions with evidence from the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Summarize the lesson's big takeaway and connect Katherine Johnson's work to today's space exploration. Congratulate students and collect worksheets.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E1B4B"/>
        </a:solidFill>
      </p:bgPr>
    </p:bg>
    <p:spTree>
      <p:nvGrpSpPr>
        <p:cNvPr id="1" name=""/>
        <p:cNvGrpSpPr/>
        <p:nvPr/>
      </p:nvGrpSpPr>
      <p:grpSpPr>
        <a:xfrm>
          <a:off x="0" y="0"/>
          <a:ext cx="0" cy="0"/>
          <a:chOff x="0" y="0"/>
          <a:chExt cx="0" cy="0"/>
        </a:xfrm>
      </p:grpSpPr>
      <p:sp>
        <p:nvSpPr>
          <p:cNvPr id="2" name="Text 0"/>
          <p:cNvSpPr/>
          <p:nvPr/>
        </p:nvSpPr>
        <p:spPr>
          <a:xfrm>
            <a:off x="731520" y="1554480"/>
            <a:ext cx="10698480" cy="457200"/>
          </a:xfrm>
          <a:prstGeom prst="rect">
            <a:avLst/>
          </a:prstGeom>
          <a:noFill/>
          <a:ln/>
        </p:spPr>
        <p:txBody>
          <a:bodyPr wrap="square" rtlCol="0" anchor="ctr"/>
          <a:lstStyle/>
          <a:p>
            <a:pPr indent="0" marL="0">
              <a:buNone/>
            </a:pPr>
            <a:r>
              <a:rPr lang="en-US" sz="1800" b="1" spc="600" kern="0" dirty="0">
                <a:solidFill>
                  <a:srgbClr val="FFFFFF"/>
                </a:solidFill>
                <a:latin typeface="Arial" pitchFamily="34" charset="0"/>
                <a:ea typeface="Arial" pitchFamily="34" charset="-122"/>
                <a:cs typeface="Arial" pitchFamily="34" charset="-120"/>
              </a:rPr>
              <a:t>SPACE TECH SERIES</a:t>
            </a:r>
            <a:endParaRPr lang="en-US" sz="1800" dirty="0"/>
          </a:p>
        </p:txBody>
      </p:sp>
      <p:sp>
        <p:nvSpPr>
          <p:cNvPr id="3" name="Text 1"/>
          <p:cNvSpPr/>
          <p:nvPr/>
        </p:nvSpPr>
        <p:spPr>
          <a:xfrm>
            <a:off x="731520" y="2103120"/>
            <a:ext cx="10698480" cy="1280160"/>
          </a:xfrm>
          <a:prstGeom prst="rect">
            <a:avLst/>
          </a:prstGeom>
          <a:noFill/>
          <a:ln/>
        </p:spPr>
        <p:txBody>
          <a:bodyPr wrap="square" rtlCol="0" anchor="ctr"/>
          <a:lstStyle/>
          <a:p>
            <a:pPr indent="0" marL="0">
              <a:buNone/>
            </a:pPr>
            <a:r>
              <a:rPr lang="en-US" sz="5400" b="1" dirty="0">
                <a:solidFill>
                  <a:srgbClr val="FFFFFF"/>
                </a:solidFill>
                <a:latin typeface="Arial" pitchFamily="34" charset="0"/>
                <a:ea typeface="Arial" pitchFamily="34" charset="-122"/>
                <a:cs typeface="Arial" pitchFamily="34" charset="-120"/>
              </a:rPr>
              <a:t>Katherine Johnson</a:t>
            </a:r>
            <a:endParaRPr lang="en-US" sz="5400" dirty="0"/>
          </a:p>
        </p:txBody>
      </p:sp>
      <p:sp>
        <p:nvSpPr>
          <p:cNvPr id="4" name="Text 2"/>
          <p:cNvSpPr/>
          <p:nvPr/>
        </p:nvSpPr>
        <p:spPr>
          <a:xfrm>
            <a:off x="731520" y="3383280"/>
            <a:ext cx="10698480" cy="731520"/>
          </a:xfrm>
          <a:prstGeom prst="rect">
            <a:avLst/>
          </a:prstGeom>
          <a:noFill/>
          <a:ln/>
        </p:spPr>
        <p:txBody>
          <a:bodyPr wrap="square" rtlCol="0" anchor="ctr"/>
          <a:lstStyle/>
          <a:p>
            <a:pPr indent="0" marL="0">
              <a:buNone/>
            </a:pPr>
            <a:r>
              <a:rPr lang="en-US" sz="2400" i="1" dirty="0">
                <a:solidFill>
                  <a:srgbClr val="EEF0FB"/>
                </a:solidFill>
                <a:latin typeface="Georgia" pitchFamily="34" charset="0"/>
                <a:ea typeface="Georgia" pitchFamily="34" charset="-122"/>
                <a:cs typeface="Georgia" pitchFamily="34" charset="-120"/>
              </a:rPr>
              <a:t>The Orbital Mechanics Pioneer</a:t>
            </a:r>
            <a:endParaRPr lang="en-US" sz="2400" dirty="0"/>
          </a:p>
        </p:txBody>
      </p:sp>
      <p:sp>
        <p:nvSpPr>
          <p:cNvPr id="5" name="Text 3"/>
          <p:cNvSpPr/>
          <p:nvPr/>
        </p:nvSpPr>
        <p:spPr>
          <a:xfrm>
            <a:off x="731520" y="4297680"/>
            <a:ext cx="10698480" cy="457200"/>
          </a:xfrm>
          <a:prstGeom prst="rect">
            <a:avLst/>
          </a:prstGeom>
          <a:noFill/>
          <a:ln/>
        </p:spPr>
        <p:txBody>
          <a:bodyPr wrap="square" rtlCol="0" anchor="ctr"/>
          <a:lstStyle/>
          <a:p>
            <a:pPr indent="0" marL="0">
              <a:buNone/>
            </a:pPr>
            <a:r>
              <a:rPr lang="en-US" sz="1600" dirty="0">
                <a:solidFill>
                  <a:srgbClr val="CCCCCC"/>
                </a:solidFill>
                <a:latin typeface="Arial" pitchFamily="34" charset="0"/>
                <a:ea typeface="Arial" pitchFamily="34" charset="-122"/>
                <a:cs typeface="Arial" pitchFamily="34" charset="-120"/>
              </a:rPr>
              <a:t>A Space Tech lesson  •  High School</a:t>
            </a:r>
            <a:endParaRPr lang="en-US" sz="1600" dirty="0"/>
          </a:p>
        </p:txBody>
      </p:sp>
      <p:pic>
        <p:nvPicPr>
          <p:cNvPr id="6" name="Image 0" descr="preencoded.png">    </p:cNvPr>
          <p:cNvPicPr>
            <a:picLocks noChangeAspect="1"/>
          </p:cNvPicPr>
          <p:nvPr/>
        </p:nvPicPr>
        <p:blipFill>
          <a:blip r:embed="rId1"/>
          <a:stretch>
            <a:fillRect/>
          </a:stretch>
        </p:blipFill>
        <p:spPr>
          <a:xfrm>
            <a:off x="10424160" y="5212080"/>
            <a:ext cx="1097280" cy="1097280"/>
          </a:xfrm>
          <a:prstGeom prst="rect">
            <a:avLst/>
          </a:prstGeom>
        </p:spPr>
      </p:pic>
      <p:sp>
        <p:nvSpPr>
          <p:cNvPr id="7" name="Text 4"/>
          <p:cNvSpPr/>
          <p:nvPr/>
        </p:nvSpPr>
        <p:spPr>
          <a:xfrm>
            <a:off x="731520" y="5852160"/>
            <a:ext cx="5486400" cy="365760"/>
          </a:xfrm>
          <a:prstGeom prst="rect">
            <a:avLst/>
          </a:prstGeom>
          <a:noFill/>
          <a:ln/>
        </p:spPr>
        <p:txBody>
          <a:bodyPr wrap="square" rtlCol="0" anchor="ctr"/>
          <a:lstStyle/>
          <a:p>
            <a:pPr indent="0" marL="0">
              <a:buNone/>
            </a:pPr>
            <a:r>
              <a:rPr lang="en-US" sz="1300" b="1" spc="200" kern="0" dirty="0">
                <a:solidFill>
                  <a:srgbClr val="FFFFFF"/>
                </a:solidFill>
                <a:latin typeface="Arial" pitchFamily="34" charset="0"/>
                <a:ea typeface="Arial" pitchFamily="34" charset="-122"/>
                <a:cs typeface="Arial" pitchFamily="34" charset="-120"/>
              </a:rPr>
              <a:t>techsheets.dev</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4338CA"/>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Meet Katherine Johnson</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800" dirty="0">
                <a:solidFill>
                  <a:srgbClr val="222222"/>
                </a:solidFill>
                <a:latin typeface="Georgia" pitchFamily="34" charset="0"/>
                <a:ea typeface="Georgia" pitchFamily="34" charset="-122"/>
                <a:cs typeface="Georgia" pitchFamily="34" charset="-120"/>
              </a:rPr>
              <a:t>Katherine Johnson (1918-2020) was one of the most influential mathematicians of the American space program. A child prodigy who finished high school at 14 and college at 18, she joined the National Advisory Committee for Aeronautics (NACA), the agency that became NASA, in 1953, working in a segregated computing unit of Black women mathematicians known as the West Area Computers.</a:t>
            </a:r>
            <a:endParaRPr lang="en-US" sz="1800" dirty="0"/>
          </a:p>
          <a:p>
            <a:pPr marL="342900" indent="-342900">
              <a:lnSpc>
                <a:spcPct val="110000"/>
              </a:lnSpc>
              <a:spcAft>
                <a:spcPts val="1000"/>
              </a:spcAft>
              <a:buSzPct val="100000"/>
              <a:buChar char="•"/>
            </a:pPr>
            <a:r>
              <a:rPr lang="en-US" sz="1800" dirty="0">
                <a:solidFill>
                  <a:srgbClr val="222222"/>
                </a:solidFill>
                <a:latin typeface="Georgia" pitchFamily="34" charset="0"/>
                <a:ea typeface="Georgia" pitchFamily="34" charset="-122"/>
                <a:cs typeface="Georgia" pitchFamily="34" charset="-120"/>
              </a:rPr>
              <a:t>Johnson specialized in orbital mechanics, the branch of physics governing how objects move under gravity in space. She co-authored a foundational 1960 report on calculating the trajectory of a spacecraft's launch and reentry, becoming one of the first women at her center to receive author credit on such work.</a:t>
            </a:r>
            <a:endParaRPr lang="en-US" sz="18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4338CA"/>
                </a:solidFill>
                <a:latin typeface="Arial" pitchFamily="34" charset="0"/>
                <a:ea typeface="Arial" pitchFamily="34" charset="-122"/>
                <a:cs typeface="Arial" pitchFamily="34" charset="-120"/>
              </a:rPr>
              <a:t>High School</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4338CA"/>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The Big Idea</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Her calculations underpinned Alan Shepard's suborbital flight in 1961 and, most famously, John Glenn's orbital mission aboard Friendship 7 in 1962. When NASA transitioned to electronic IBM computers, Glenn insisted that Johnson personally verify the computer's trajectory calculations by hand before he would fly, a striking testament to the trust her precision commanded.</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Over her career Johnson contributed to the Apollo program, including the 1969 Moon landing and the trajectory analysis that helped return the crippled Apollo 13 crew safely, as well as early Space Shuttle work. She published or co-published 26 scientific papers.</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In 2015 President Barack Obama awarded her the Presidential Medal of Freedom. The 2016 book and film "Hidden Figures" brought her story to a global audience. Katherine Johnson died in 2020 at age 101, celebrated as a symbol of both mathematical excellence and the fight for equality in science.</a:t>
            </a:r>
            <a:endParaRPr lang="en-US" sz="17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4338CA"/>
                </a:solidFill>
                <a:latin typeface="Arial" pitchFamily="34" charset="0"/>
                <a:ea typeface="Arial" pitchFamily="34" charset="-122"/>
                <a:cs typeface="Arial" pitchFamily="34" charset="-120"/>
              </a:rPr>
              <a:t>High School</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4338CA"/>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Read &amp; Explore</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Read the passage on your Space Tech worksheet.</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Underline one fact that surprises you.</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Get ready to discuss the questions.</a:t>
            </a:r>
            <a:endParaRPr lang="en-US" sz="20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4338CA"/>
                </a:solidFill>
                <a:latin typeface="Arial" pitchFamily="34" charset="0"/>
                <a:ea typeface="Arial" pitchFamily="34" charset="-122"/>
                <a:cs typeface="Arial" pitchFamily="34" charset="-120"/>
              </a:rPr>
              <a:t>High School</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4338CA"/>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Let's Discuss</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1. How does the passage use specific evidence to support the claim that Johnson's precision earned exceptional trust?</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2. What is orbital mechanics, and why was expertise in it essential to human spaceflight?</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3. Why was Johnson's authorship credit on the 1960 trajectory report historically significant?</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4. Beyond Friendship 7, identify two later missions or programs to which Johnson contributed and describe her role.</a:t>
            </a:r>
            <a:endParaRPr lang="en-US" sz="17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4338CA"/>
                </a:solidFill>
                <a:latin typeface="Arial" pitchFamily="34" charset="0"/>
                <a:ea typeface="Arial" pitchFamily="34" charset="-122"/>
                <a:cs typeface="Arial" pitchFamily="34" charset="-120"/>
              </a:rPr>
              <a:t>High School</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4338CA"/>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2400" b="1" dirty="0">
                <a:solidFill>
                  <a:srgbClr val="FFFFFF"/>
                </a:solidFill>
                <a:latin typeface="Arial" pitchFamily="34" charset="0"/>
                <a:ea typeface="Arial" pitchFamily="34" charset="-122"/>
                <a:cs typeface="Arial" pitchFamily="34" charset="-120"/>
              </a:rPr>
              <a:t>STEM Challenge: Reconstructing the Friendship 7 Orbit</a:t>
            </a:r>
            <a:endParaRPr lang="en-US" sz="24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Friendship 7 orbited Earth at roughly 28,000 km/h in a nearly circular low-Earth orbit. Using orbital mechanics, reconstruct the orbit. Use GM(Earth) = 3.986 x 10^5 km^3/s^2 and Earth's mean radius = 6,371 km. For a circular orbit, v = sqrt(GM / r) and period T = 2(pi)r / v.</a:t>
            </a:r>
            <a:endParaRPr lang="en-US" sz="1600" dirty="0"/>
          </a:p>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Step 1: Convert the orbital speed of 28,000 km/h to km/s.</a:t>
            </a:r>
            <a:endParaRPr lang="en-US" sz="1600" dirty="0"/>
          </a:p>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Step 2: Using v = sqrt(GM / r), solve for the orbital radius r. (Rearrange to r = GM / v^2.)</a:t>
            </a:r>
            <a:endParaRPr lang="en-US" sz="1600" dirty="0"/>
          </a:p>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Step 3: Find the orbital altitude above Earth's surface. (Subtract Earth's mean radius, 6,371 km.)</a:t>
            </a:r>
            <a:endParaRPr lang="en-US" sz="1600" dirty="0"/>
          </a:p>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Step 4: Calculate the orbital period using T = 2(pi)r / v, and express it in minutes.</a:t>
            </a:r>
            <a:endParaRPr lang="en-US" sz="16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4338CA"/>
                </a:solidFill>
                <a:latin typeface="Arial" pitchFamily="34" charset="0"/>
                <a:ea typeface="Arial" pitchFamily="34" charset="-122"/>
                <a:cs typeface="Arial" pitchFamily="34" charset="-120"/>
              </a:rPr>
              <a:t>High School</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4338CA"/>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Discussion &amp; Extension</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indent="0" marL="0">
              <a:lnSpc>
                <a:spcPct val="110000"/>
              </a:lnSpc>
              <a:spcAft>
                <a:spcPts val="1000"/>
              </a:spcAft>
              <a:buNone/>
            </a:pPr>
            <a:r>
              <a:rPr lang="en-US" sz="2000" dirty="0">
                <a:solidFill>
                  <a:srgbClr val="222222"/>
                </a:solidFill>
                <a:latin typeface="Georgia" pitchFamily="34" charset="0"/>
                <a:ea typeface="Georgia" pitchFamily="34" charset="-122"/>
                <a:cs typeface="Georgia" pitchFamily="34" charset="-120"/>
              </a:rPr>
              <a:t>Katherine Johnson's hand calculations were used to verify an electronic computer that could work far faster than any human. As we increasingly rely on automated systems and artificial intelligence for high-stakes decisions, when, if ever, should human judgment be required to check the machine? Argue your position using Johnson's example and at least one modern parallel.</a:t>
            </a:r>
            <a:endParaRPr lang="en-US" sz="20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4338CA"/>
                </a:solidFill>
                <a:latin typeface="Arial" pitchFamily="34" charset="0"/>
                <a:ea typeface="Arial" pitchFamily="34" charset="-122"/>
                <a:cs typeface="Arial" pitchFamily="34" charset="-120"/>
              </a:rPr>
              <a:t>High School</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4338CA"/>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Why It Matters</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Katherine Johnson helped shape human spaceflight &amp; orbital mechanics.</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Space technology grows from bold ideas, math, and persistence.</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Complete and turn in your Space Tech worksheet.</a:t>
            </a:r>
            <a:endParaRPr lang="en-US" sz="20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4338CA"/>
                </a:solidFill>
                <a:latin typeface="Arial" pitchFamily="34" charset="0"/>
                <a:ea typeface="Arial" pitchFamily="34" charset="-122"/>
                <a:cs typeface="Arial" pitchFamily="34" charset="-120"/>
              </a:rPr>
              <a:t>High School</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Tech for Everyone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Katherine Johnson — Space Tech Lesson (High School)</dc:title>
  <dc:subject>PptxGenJS Presentation</dc:subject>
  <dc:creator>techsheets.dev</dc:creator>
  <cp:lastModifiedBy>techsheets.dev</cp:lastModifiedBy>
  <cp:revision>1</cp:revision>
  <dcterms:created xsi:type="dcterms:W3CDTF">2026-10-18T00:01:03Z</dcterms:created>
  <dcterms:modified xsi:type="dcterms:W3CDTF">2026-10-18T00:01:03Z</dcterms:modified>
</cp:coreProperties>
</file>