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 today's Space Tech lesson on Robert H. Goddard (rocketry &amp; propulsion). Say: "Today we're going to meet Robert H. Goddard, Architect of the Space Age, and find out how their work helped us explore space." Point out that everyone has a companion worksheet to complete as we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Robert H. Goddard. Narrate: Robert Hutchings Goddard (1882-1945) transformed rocketry from speculative fiction into experimental science. A trained physicist, he published the landmark 1919 paper 'A Method of Reaching Extreme Altitudes,' in which he analyzed rocket propulsion mathematically and even suggested a rocket could reach the Moon. The claim drew public ridicule, but the underlying physics was sound. Goddard understood that a rocket's performance is governed by the conservation of momentum: thrust is produced by expelling propellant mass at high velocity, so the exhaust velocity and the ratio of fueled-to-empty mass determine how much a rocket can accelerate. This insight is captured in the Tsiolkovsky rocket equation, which Goddard applied experimentally rather than merely on paper. Ask students what they already know about rocketry &amp; propulsion.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 the story: On March 16, 1926, he validated the theory. His liquid-fueled rocket, burning gasoline and liquid oxygen, lifted off from a Massachusetts farm, rose roughly 41 feet, and traveled 184 feet downrange in about 2.5 seconds. Modest in scale, the flight was revolutionary in principle: liquid propellants offered controllable, high-energy thrust unavailable from the solid powders of earlier rockets. Across his career Goddard accumulated 214 patents. He developed and tested multistage rocket concepts, gyroscopic guidance and steerable exhaust vanes for stability, fuel pumps, and regenerative cooling, technologies that reappear in nearly every modern launch vehicle. Working largely alone and underfunded, he built an astonishing share of the rocket engineer's toolkit himself. Widespread recognition came only posthumously. German engineers had studied his published work, and after World War II the trajectory of spaceflight vindicated him completely. NASA named the Goddard Space Flight Center in his memory in 1959, and in 1960 the U.S. government acknowledged that his patents underpinned much of American rocketry. Emphasize why this was a breakthrough in space technology.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worksheet passage independently or in pairs (about 5 minutes). Circulate and support. Then move into the comprehension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through the comprehension questions together. Suggested answers:
1) It treated rocket propulsion as rigorous physics and correctly argued rockets could reach extreme altitudes and even the Moon, laying a mathematical foundation that later proved accurate.
2) The exhaust (propellant) velocity and the ratio of the rocket's fueled mass to its empty mass.
3) Multistage design (shedding empty mass to gain more velocity), gyroscopic guidance and steering vanes (keeping the rocket stable and on course), and fuel pumps/regenerative cooling (feeding and protecting the engine). All are standard in modern launch vehicles.
4) German engineers studied his published work, NASA named the Goddard Space Flight Center for him in 1959, and in 1960 the U.S. government recognized that his 214 patents underpinned American rocketry.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 the The Tsiolkovsky Rocket Equation activity on the worksheet. Setup: The ideal rocket equation is Δv = ve · ln(m0 / mf), where ve is the exhaust velocity, m0 is the fully fueled mass, and mf is the empty (burnout) mass. Consider a stage with ve = 2000 m/s, m0 = 100 kg, and mf = 25 kg. Use ln(4) ≈ 1.3863.
Answers:
Step 1: 4 (dimensionless)
Step 2: ≈ 1.3863
Step 3: ≈ 2772.6 m/s
Step 4: ≈ 5545.2 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Wrap-up discussion or exit-ticket essay: "Goddard produced foundational rocketry inventions while working in relative isolation and facing public ridicule, yet his greatest recognition came only after his death. In an essay, analyze how the reception of visionary science affects its progress. Should society support high-risk, long-horizon research even when its payoff is uncertain and decades away? Use Goddard's career as evidence." Encourage students to support opinions with evidence from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lesson's big takeaway and connect Robert H. Goddard's work to today's space exploration. Congratulate students and collect worksheets.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431407"/>
        </a:solidFill>
      </p:bgPr>
    </p:bg>
    <p:spTree>
      <p:nvGrpSpPr>
        <p:cNvPr id="1" name=""/>
        <p:cNvGrpSpPr/>
        <p:nvPr/>
      </p:nvGrpSpPr>
      <p:grpSpPr>
        <a:xfrm>
          <a:off x="0" y="0"/>
          <a:ext cx="0" cy="0"/>
          <a:chOff x="0" y="0"/>
          <a:chExt cx="0" cy="0"/>
        </a:xfrm>
      </p:grpSpPr>
      <p:sp>
        <p:nvSpPr>
          <p:cNvPr id="2" name="Text 0"/>
          <p:cNvSpPr/>
          <p:nvPr/>
        </p:nvSpPr>
        <p:spPr>
          <a:xfrm>
            <a:off x="731520" y="1554480"/>
            <a:ext cx="10698480" cy="457200"/>
          </a:xfrm>
          <a:prstGeom prst="rect">
            <a:avLst/>
          </a:prstGeom>
          <a:noFill/>
          <a:ln/>
        </p:spPr>
        <p:txBody>
          <a:bodyPr wrap="square" rtlCol="0" anchor="ctr"/>
          <a:lstStyle/>
          <a:p>
            <a:pPr indent="0" marL="0">
              <a:buNone/>
            </a:pPr>
            <a:r>
              <a:rPr lang="en-US" sz="1800" b="1" spc="600" kern="0" dirty="0">
                <a:solidFill>
                  <a:srgbClr val="FFFFFF"/>
                </a:solidFill>
                <a:latin typeface="Arial" pitchFamily="34" charset="0"/>
                <a:ea typeface="Arial" pitchFamily="34" charset="-122"/>
                <a:cs typeface="Arial" pitchFamily="34" charset="-120"/>
              </a:rPr>
              <a:t>SPACE TECH SERIES</a:t>
            </a:r>
            <a:endParaRPr lang="en-US" sz="1800" dirty="0"/>
          </a:p>
        </p:txBody>
      </p:sp>
      <p:sp>
        <p:nvSpPr>
          <p:cNvPr id="3" name="Text 1"/>
          <p:cNvSpPr/>
          <p:nvPr/>
        </p:nvSpPr>
        <p:spPr>
          <a:xfrm>
            <a:off x="731520" y="2103120"/>
            <a:ext cx="10698480" cy="1280160"/>
          </a:xfrm>
          <a:prstGeom prst="rect">
            <a:avLst/>
          </a:prstGeom>
          <a:noFill/>
          <a:ln/>
        </p:spPr>
        <p:txBody>
          <a:bodyPr wrap="square" rtlCol="0" anchor="ctr"/>
          <a:lstStyle/>
          <a:p>
            <a:pPr indent="0" marL="0">
              <a:buNone/>
            </a:pPr>
            <a:r>
              <a:rPr lang="en-US" sz="5400" b="1" dirty="0">
                <a:solidFill>
                  <a:srgbClr val="FFFFFF"/>
                </a:solidFill>
                <a:latin typeface="Arial" pitchFamily="34" charset="0"/>
                <a:ea typeface="Arial" pitchFamily="34" charset="-122"/>
                <a:cs typeface="Arial" pitchFamily="34" charset="-120"/>
              </a:rPr>
              <a:t>Robert H. Goddard</a:t>
            </a:r>
            <a:endParaRPr lang="en-US" sz="5400" dirty="0"/>
          </a:p>
        </p:txBody>
      </p:sp>
      <p:sp>
        <p:nvSpPr>
          <p:cNvPr id="4" name="Text 2"/>
          <p:cNvSpPr/>
          <p:nvPr/>
        </p:nvSpPr>
        <p:spPr>
          <a:xfrm>
            <a:off x="731520" y="3383280"/>
            <a:ext cx="10698480" cy="731520"/>
          </a:xfrm>
          <a:prstGeom prst="rect">
            <a:avLst/>
          </a:prstGeom>
          <a:noFill/>
          <a:ln/>
        </p:spPr>
        <p:txBody>
          <a:bodyPr wrap="square" rtlCol="0" anchor="ctr"/>
          <a:lstStyle/>
          <a:p>
            <a:pPr indent="0" marL="0">
              <a:buNone/>
            </a:pPr>
            <a:r>
              <a:rPr lang="en-US" sz="2400" i="1" dirty="0">
                <a:solidFill>
                  <a:srgbClr val="FDF1EA"/>
                </a:solidFill>
                <a:latin typeface="Georgia" pitchFamily="34" charset="0"/>
                <a:ea typeface="Georgia" pitchFamily="34" charset="-122"/>
                <a:cs typeface="Georgia" pitchFamily="34" charset="-120"/>
              </a:rPr>
              <a:t>Architect of the Space Age</a:t>
            </a:r>
            <a:endParaRPr lang="en-US" sz="2400" dirty="0"/>
          </a:p>
        </p:txBody>
      </p:sp>
      <p:sp>
        <p:nvSpPr>
          <p:cNvPr id="5" name="Text 3"/>
          <p:cNvSpPr/>
          <p:nvPr/>
        </p:nvSpPr>
        <p:spPr>
          <a:xfrm>
            <a:off x="731520" y="4297680"/>
            <a:ext cx="10698480" cy="457200"/>
          </a:xfrm>
          <a:prstGeom prst="rect">
            <a:avLst/>
          </a:prstGeom>
          <a:noFill/>
          <a:ln/>
        </p:spPr>
        <p:txBody>
          <a:bodyPr wrap="square" rtlCol="0" anchor="ctr"/>
          <a:lstStyle/>
          <a:p>
            <a:pPr indent="0" marL="0">
              <a:buNone/>
            </a:pPr>
            <a:r>
              <a:rPr lang="en-US" sz="1600" dirty="0">
                <a:solidFill>
                  <a:srgbClr val="CCCCCC"/>
                </a:solidFill>
                <a:latin typeface="Arial" pitchFamily="34" charset="0"/>
                <a:ea typeface="Arial" pitchFamily="34" charset="-122"/>
                <a:cs typeface="Arial" pitchFamily="34" charset="-120"/>
              </a:rPr>
              <a:t>A Space Tech lesson  •  High School</a:t>
            </a:r>
            <a:endParaRPr lang="en-US" sz="1600" dirty="0"/>
          </a:p>
        </p:txBody>
      </p:sp>
      <p:pic>
        <p:nvPicPr>
          <p:cNvPr id="6" name="Image 0" descr="preencoded.png">    </p:cNvPr>
          <p:cNvPicPr>
            <a:picLocks noChangeAspect="1"/>
          </p:cNvPicPr>
          <p:nvPr/>
        </p:nvPicPr>
        <p:blipFill>
          <a:blip r:embed="rId1"/>
          <a:stretch>
            <a:fillRect/>
          </a:stretch>
        </p:blipFill>
        <p:spPr>
          <a:xfrm>
            <a:off x="10424160" y="5212080"/>
            <a:ext cx="1097280" cy="1097280"/>
          </a:xfrm>
          <a:prstGeom prst="rect">
            <a:avLst/>
          </a:prstGeom>
        </p:spPr>
      </p:pic>
      <p:sp>
        <p:nvSpPr>
          <p:cNvPr id="7" name="Text 4"/>
          <p:cNvSpPr/>
          <p:nvPr/>
        </p:nvSpPr>
        <p:spPr>
          <a:xfrm>
            <a:off x="731520" y="5852160"/>
            <a:ext cx="5486400" cy="365760"/>
          </a:xfrm>
          <a:prstGeom prst="rect">
            <a:avLst/>
          </a:prstGeom>
          <a:noFill/>
          <a:ln/>
        </p:spPr>
        <p:txBody>
          <a:bodyPr wrap="square" rtlCol="0" anchor="ctr"/>
          <a:lstStyle/>
          <a:p>
            <a:pPr indent="0" marL="0">
              <a:buNone/>
            </a:pPr>
            <a:r>
              <a:rPr lang="en-US" sz="1300" b="1" spc="200" kern="0" dirty="0">
                <a:solidFill>
                  <a:srgbClr val="FFFFFF"/>
                </a:solidFill>
                <a:latin typeface="Arial" pitchFamily="34" charset="0"/>
                <a:ea typeface="Arial" pitchFamily="34" charset="-122"/>
                <a:cs typeface="Arial" pitchFamily="34" charset="-120"/>
              </a:rPr>
              <a:t>techsheets.dev</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Meet Robert H. Goddard</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Robert Hutchings Goddard (1882-1945) transformed rocketry from speculative fiction into experimental science. A trained physicist, he published the landmark 1919 paper 'A Method of Reaching Extreme Altitudes,' in which he analyzed rocket propulsion mathematically and even suggested a rocket could reach the Moon. The claim drew public ridicule, but the underlying physics was sound.</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Goddard understood that a rocket's performance is governed by the conservation of momentum: thrust is produced by expelling propellant mass at high velocity, so the exhaust velocity and the ratio of fueled-to-empty mass determine how much a rocket can accelerate. This insight is captured in the Tsiolkovsky rocket equation, which Goddard applied experimentally rather than merely on paper.</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The Big Idea</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On March 16, 1926, he validated the theory. His liquid-fueled rocket, burning gasoline and liquid oxygen, lifted off from a Massachusetts farm, rose roughly 41 feet, and traveled 184 feet downrange in about 2.5 seconds. Modest in scale, the flight was revolutionary in principle: liquid propellants offered controllable, high-energy thrust unavailable from the solid powders of earlier rockets.</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Across his career Goddard accumulated 214 patents. He developed and tested multistage rocket concepts, gyroscopic guidance and steerable exhaust vanes for stability, fuel pumps, and regenerative cooling, technologies that reappear in nearly every modern launch vehicle. Working largely alone and underfunded, he built an astonishing share of the rocket engineer's toolkit himself.</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Widespread recognition came only posthumously. German engineers had studied his published work, and after World War II the trajectory of spaceflight vindicated him completely. NASA named the Goddard Space Flight Center in his memory in 1959, and in 1960 the U.S. government acknowledged that his patents underpinned much of American rocketry.</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Read &amp; Explore</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Read the passage on your Space Tech worksheet.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Underline one fact that surprises you.</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Get ready to discuss the questions.</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Let's Discuss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1. Why was Goddard's 1919 paper significant despite the public ridicule it received?</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2. According to the passage, what two physical quantities most determine how much a rocket can accelerate?</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3. Identify three technologies besides liquid fuel that Goddard developed, and explain why they matter for modern rockets.</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4. The passage says recognition came 'only posthumously.' What evidence shows his work was ultimately vindicated?</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2400" b="1" dirty="0">
                <a:solidFill>
                  <a:srgbClr val="FFFFFF"/>
                </a:solidFill>
                <a:latin typeface="Arial" pitchFamily="34" charset="0"/>
                <a:ea typeface="Arial" pitchFamily="34" charset="-122"/>
                <a:cs typeface="Arial" pitchFamily="34" charset="-120"/>
              </a:rPr>
              <a:t>STEM Challenge: The Tsiolkovsky Rocket Equation</a:t>
            </a:r>
            <a:endParaRPr lang="en-US" sz="24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The ideal rocket equation is Δv = ve · ln(m0 / mf), where ve is the exhaust velocity, m0 is the fully fueled mass, and mf is the empty (burnout) mass. Consider a stage with ve = 2000 m/s, m0 = 100 kg, and mf = 25 kg. Use ln(4) ≈ 1.3863.</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1: Compute the mass ratio m0 / mf.</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2: Find the natural log of the mass ratio, ln(4).</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3: Calculate the ideal velocity change Δv = 2000 m/s × ln(4).</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4: Goddard championed multistage rockets. If a second, identical stage (same Δv) fires after the first, what is the total Δv? This shows why staging boosts performance.</a:t>
            </a:r>
            <a:endParaRPr lang="en-US" sz="16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Discussion &amp; Extension</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000" dirty="0">
                <a:solidFill>
                  <a:srgbClr val="222222"/>
                </a:solidFill>
                <a:latin typeface="Georgia" pitchFamily="34" charset="0"/>
                <a:ea typeface="Georgia" pitchFamily="34" charset="-122"/>
                <a:cs typeface="Georgia" pitchFamily="34" charset="-120"/>
              </a:rPr>
              <a:t>Goddard produced foundational rocketry inventions while working in relative isolation and facing public ridicule, yet his greatest recognition came only after his death. In an essay, analyze how the reception of visionary science affects its progress. Should society support high-risk, long-horizon research even when its payoff is uncertain and decades away? Use Goddard's career as evidence.</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Why It Matters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Robert H. Goddard helped shape rocketry &amp; propulsion.</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Space technology grows from bold ideas, math, and persistence.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Complete and turn in your Space Tech worksheet.</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High School</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Tech for Everyone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Robert H. Goddard — Space Tech Lesson (High School)</dc:title>
  <dc:subject>PptxGenJS Presentation</dc:subject>
  <dc:creator>techsheets.dev</dc:creator>
  <cp:lastModifiedBy>techsheets.dev</cp:lastModifiedBy>
  <cp:revision>1</cp:revision>
  <dcterms:created xsi:type="dcterms:W3CDTF">2026-10-18T00:01:37Z</dcterms:created>
  <dcterms:modified xsi:type="dcterms:W3CDTF">2026-10-18T00:01:37Z</dcterms:modified>
</cp:coreProperties>
</file>